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ipHYUtSsAFhSKJsBaAbFQFyRg3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28F13A-C7CC-4ECC-95AA-BEFC6449CC19}">
  <a:tblStyle styleId="{6628F13A-C7CC-4ECC-95AA-BEFC6449CC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1" name="Google Shape;1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6" name="Google Shape;12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0" name="Google Shape;12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8" name="Google Shape;12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7" name="Google Shape;1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29.png"/><Relationship Id="rId6" Type="http://schemas.openxmlformats.org/officeDocument/2006/relationships/image" Target="../media/image4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9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71.png"/><Relationship Id="rId8" Type="http://schemas.openxmlformats.org/officeDocument/2006/relationships/image" Target="../media/image7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63.png"/><Relationship Id="rId4" Type="http://schemas.openxmlformats.org/officeDocument/2006/relationships/image" Target="../media/image84.png"/><Relationship Id="rId5" Type="http://schemas.openxmlformats.org/officeDocument/2006/relationships/image" Target="../media/image77.png"/><Relationship Id="rId6" Type="http://schemas.openxmlformats.org/officeDocument/2006/relationships/image" Target="../media/image83.png"/><Relationship Id="rId7" Type="http://schemas.openxmlformats.org/officeDocument/2006/relationships/image" Target="../media/image85.png"/><Relationship Id="rId8" Type="http://schemas.openxmlformats.org/officeDocument/2006/relationships/image" Target="../media/image10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80.png"/><Relationship Id="rId4" Type="http://schemas.openxmlformats.org/officeDocument/2006/relationships/image" Target="../media/image92.png"/><Relationship Id="rId5" Type="http://schemas.openxmlformats.org/officeDocument/2006/relationships/image" Target="../media/image86.png"/><Relationship Id="rId6" Type="http://schemas.openxmlformats.org/officeDocument/2006/relationships/image" Target="../media/image8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81.png"/><Relationship Id="rId4" Type="http://schemas.openxmlformats.org/officeDocument/2006/relationships/image" Target="../media/image90.png"/><Relationship Id="rId9" Type="http://schemas.openxmlformats.org/officeDocument/2006/relationships/image" Target="../media/image91.png"/><Relationship Id="rId5" Type="http://schemas.openxmlformats.org/officeDocument/2006/relationships/image" Target="../media/image87.png"/><Relationship Id="rId6" Type="http://schemas.openxmlformats.org/officeDocument/2006/relationships/image" Target="../media/image82.png"/><Relationship Id="rId7" Type="http://schemas.openxmlformats.org/officeDocument/2006/relationships/image" Target="../media/image93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98.png"/><Relationship Id="rId5" Type="http://schemas.openxmlformats.org/officeDocument/2006/relationships/image" Target="../media/image104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10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4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4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4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4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3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4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 rotWithShape="1">
          <a:blip r:embed="rId5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 rotWithShape="1">
          <a:blip r:embed="rId5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3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4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5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6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5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5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5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5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5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 rotWithShape="1">
          <a:blip r:embed="rId4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5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 rotWithShape="1">
          <a:blip r:embed="rId4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5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 rotWithShape="1">
          <a:blip r:embed="rId7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 rotWithShape="1">
          <a:blip r:embed="rId8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 rotWithShape="1">
          <a:blip r:embed="rId3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4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/>
          <p:cNvPicPr preferRelativeResize="0"/>
          <p:nvPr/>
        </p:nvPicPr>
        <p:blipFill rotWithShape="1">
          <a:blip r:embed="rId5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6"/>
          <p:cNvPicPr preferRelativeResize="0"/>
          <p:nvPr/>
        </p:nvPicPr>
        <p:blipFill rotWithShape="1">
          <a:blip r:embed="rId6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7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6"/>
          <p:cNvPicPr preferRelativeResize="0"/>
          <p:nvPr/>
        </p:nvPicPr>
        <p:blipFill rotWithShape="1">
          <a:blip r:embed="rId8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4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5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6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0"/>
          <p:cNvPicPr preferRelativeResize="0"/>
          <p:nvPr/>
        </p:nvPicPr>
        <p:blipFill rotWithShape="1">
          <a:blip r:embed="rId3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0"/>
          <p:cNvPicPr preferRelativeResize="0"/>
          <p:nvPr/>
        </p:nvPicPr>
        <p:blipFill rotWithShape="1">
          <a:blip r:embed="rId4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0"/>
          <p:cNvPicPr preferRelativeResize="0"/>
          <p:nvPr/>
        </p:nvPicPr>
        <p:blipFill rotWithShape="1">
          <a:blip r:embed="rId5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6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7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8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9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6.png"/><Relationship Id="rId4" Type="http://schemas.openxmlformats.org/officeDocument/2006/relationships/image" Target="../media/image1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6.png"/><Relationship Id="rId4" Type="http://schemas.openxmlformats.org/officeDocument/2006/relationships/image" Target="../media/image1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192.168.1.105/webdav" TargetMode="External"/><Relationship Id="rId4" Type="http://schemas.openxmlformats.org/officeDocument/2006/relationships/hyperlink" Target="http://192.168.1.105/webdav" TargetMode="External"/><Relationship Id="rId5" Type="http://schemas.openxmlformats.org/officeDocument/2006/relationships/image" Target="../media/image116.png"/><Relationship Id="rId6" Type="http://schemas.openxmlformats.org/officeDocument/2006/relationships/image" Target="../media/image1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cracstation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[Hashed Password]</a:t>
            </a:r>
            <a:endParaRPr/>
          </a:p>
        </p:txBody>
      </p:sp>
      <p:sp>
        <p:nvSpPr>
          <p:cNvPr id="1133" name="Google Shape;113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34" name="Google Shape;1134;p10"/>
          <p:cNvSpPr txBox="1"/>
          <p:nvPr/>
        </p:nvSpPr>
        <p:spPr>
          <a:xfrm>
            <a:off x="724275" y="1480625"/>
            <a:ext cx="23715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crackstation.com to crack the hashed password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8" name="Google Shape;1138;p1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1" name="Google Shape;1141;p10"/>
          <p:cNvSpPr txBox="1"/>
          <p:nvPr/>
        </p:nvSpPr>
        <p:spPr>
          <a:xfrm>
            <a:off x="3496050" y="1480625"/>
            <a:ext cx="24285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the username “Ryan” to access the /webdav folder with the password “linux4u”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2" name="Google Shape;1142;p10"/>
          <p:cNvGrpSpPr/>
          <p:nvPr/>
        </p:nvGrpSpPr>
        <p:grpSpPr>
          <a:xfrm>
            <a:off x="457181" y="2672977"/>
            <a:ext cx="533372" cy="533480"/>
            <a:chOff x="457200" y="1378813"/>
            <a:chExt cx="695400" cy="695450"/>
          </a:xfrm>
        </p:grpSpPr>
        <p:sp>
          <p:nvSpPr>
            <p:cNvPr id="1143" name="Google Shape;1143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5" name="Google Shape;11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000" y="2493525"/>
            <a:ext cx="4931476" cy="223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2" name="Google Shape;1152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8" name="Google Shape;1158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59" name="Google Shape;1159;p12"/>
          <p:cNvSpPr txBox="1"/>
          <p:nvPr>
            <p:ph idx="1" type="subTitle"/>
          </p:nvPr>
        </p:nvSpPr>
        <p:spPr>
          <a:xfrm>
            <a:off x="861125" y="675975"/>
            <a:ext cx="77619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started on 22nd of January 2022.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20,612 connections </a:t>
            </a:r>
            <a:r>
              <a:rPr lang="en" sz="1200"/>
              <a:t>occurred</a:t>
            </a:r>
            <a:r>
              <a:rPr lang="en" sz="1200"/>
              <a:t> a </a:t>
            </a:r>
            <a:r>
              <a:rPr lang="en" sz="1200"/>
              <a:t>the</a:t>
            </a:r>
            <a:r>
              <a:rPr lang="en" sz="1200"/>
              <a:t> peak, the source IP was 192.168.1.90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sudden peaks in network traffic indicate that this was a port scan.</a:t>
            </a:r>
            <a:endParaRPr sz="1200"/>
          </a:p>
        </p:txBody>
      </p:sp>
      <p:pic>
        <p:nvPicPr>
          <p:cNvPr id="1160" name="Google Shape;11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400" y="8584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375" y="1789950"/>
            <a:ext cx="5827257" cy="26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7" name="Google Shape;1167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68" name="Google Shape;1168;p13"/>
          <p:cNvSpPr txBox="1"/>
          <p:nvPr>
            <p:ph idx="1" type="subTitle"/>
          </p:nvPr>
        </p:nvSpPr>
        <p:spPr>
          <a:xfrm>
            <a:off x="310250" y="741300"/>
            <a:ext cx="87744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 started on the 22nd of January 2022.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15,868 requests made to access the /secret_folder.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/secret_folder contained a hash that could be used to access the system using another Ryan’s credentials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secret folder also allowed me to upload a payload which can be used to exploit other </a:t>
            </a:r>
            <a:r>
              <a:rPr lang="en" sz="1200"/>
              <a:t>vulnerabilities.</a:t>
            </a:r>
            <a:endParaRPr sz="1200"/>
          </a:p>
        </p:txBody>
      </p:sp>
      <p:pic>
        <p:nvPicPr>
          <p:cNvPr id="1169" name="Google Shape;11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200" y="8972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750" y="1708363"/>
            <a:ext cx="5832477" cy="26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6" name="Google Shape;1176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7" name="Google Shape;1177;p14"/>
          <p:cNvSpPr txBox="1"/>
          <p:nvPr>
            <p:ph idx="1" type="subTitle"/>
          </p:nvPr>
        </p:nvSpPr>
        <p:spPr>
          <a:xfrm>
            <a:off x="152400" y="715300"/>
            <a:ext cx="87129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62,042 requests were made during the attack to access the secret folder.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62,029 requests were made before the attacker discovered the password.</a:t>
            </a:r>
            <a:endParaRPr sz="1200"/>
          </a:p>
        </p:txBody>
      </p:sp>
      <p:pic>
        <p:nvPicPr>
          <p:cNvPr id="1178" name="Google Shape;11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50" y="809124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68575"/>
            <a:ext cx="8839200" cy="243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5" name="Google Shape;1185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6" name="Google Shape;1186;p15"/>
          <p:cNvSpPr txBox="1"/>
          <p:nvPr>
            <p:ph idx="1" type="subTitle"/>
          </p:nvPr>
        </p:nvSpPr>
        <p:spPr>
          <a:xfrm>
            <a:off x="367350" y="698000"/>
            <a:ext cx="84093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Getting an error when querying url.full: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http://192.168.1.105/webdav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Getting blank results when querying </a:t>
            </a:r>
            <a:r>
              <a:rPr lang="en" sz="1200">
                <a:solidFill>
                  <a:schemeClr val="dk1"/>
                </a:solidFill>
              </a:rPr>
              <a:t>url.full: “</a:t>
            </a: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http://192.168.1.105/webdav</a:t>
            </a:r>
            <a:r>
              <a:rPr lang="en" sz="1200"/>
              <a:t>”</a:t>
            </a:r>
            <a:endParaRPr sz="1200"/>
          </a:p>
        </p:txBody>
      </p:sp>
      <p:pic>
        <p:nvPicPr>
          <p:cNvPr id="1187" name="Google Shape;118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600" y="7918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200" y="1254100"/>
            <a:ext cx="7706976" cy="3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5" name="Google Shape;1195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1" name="Google Shape;1201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2" name="Google Shape;1202;p17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Set pings every time there are 1000 connections within an hour.</a:t>
            </a:r>
            <a:endParaRPr sz="1400"/>
          </a:p>
        </p:txBody>
      </p:sp>
      <p:sp>
        <p:nvSpPr>
          <p:cNvPr id="1203" name="Google Shape;1203;p1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sure the firewall is always updated to minimize new zero-day attacks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firewall should be able to cut off the scan attempts in real time.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server iptables to drop packet </a:t>
            </a:r>
            <a:r>
              <a:rPr lang="en" sz="1400"/>
              <a:t>traffic</a:t>
            </a:r>
            <a:r>
              <a:rPr lang="en" sz="1400"/>
              <a:t> when </a:t>
            </a:r>
            <a:r>
              <a:rPr lang="en" sz="1400"/>
              <a:t>thresholds</a:t>
            </a:r>
            <a:r>
              <a:rPr lang="en" sz="1400"/>
              <a:t> are exceeded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Run a system port scan regularly to detect and record any open ports.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09" name="Google Shape;1209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0" name="Google Shape;1210;p1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I will set an alert when there are requests to for the secret folders and files to detect any unauthorized access.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 would recommend a </a:t>
            </a:r>
            <a:r>
              <a:rPr lang="en" sz="1400"/>
              <a:t>threshold</a:t>
            </a:r>
            <a:r>
              <a:rPr lang="en" sz="1400"/>
              <a:t> of maximum 5 attempts per hour that would trigger an alert to be sent.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11" name="Google Shape;1211;p1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highly </a:t>
            </a:r>
            <a:r>
              <a:rPr lang="en" sz="1400"/>
              <a:t>confidential</a:t>
            </a:r>
            <a:r>
              <a:rPr lang="en" sz="1400"/>
              <a:t> folders should not be shared for public access.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sure data contained within confidential folders are encrypted.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Review IP </a:t>
            </a:r>
            <a:r>
              <a:rPr lang="en" sz="1400"/>
              <a:t>addresses</a:t>
            </a:r>
            <a:r>
              <a:rPr lang="en" sz="1400"/>
              <a:t> that cause an alert to be sent: either whitelist or block the IP addresses.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 not use any </a:t>
            </a:r>
            <a:r>
              <a:rPr lang="en" sz="1400"/>
              <a:t>obvious naming conventions for sensitive/company critical data/private folders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7" name="Google Shape;121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8" name="Google Shape;1218;p1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 HTTP 401 Unauthorised client error indicates that the requests has not been applied </a:t>
            </a:r>
            <a:r>
              <a:rPr lang="en" sz="1400"/>
              <a:t>because</a:t>
            </a:r>
            <a:r>
              <a:rPr lang="en" sz="1400"/>
              <a:t>  it lacks valid </a:t>
            </a:r>
            <a:r>
              <a:rPr lang="en" sz="1400"/>
              <a:t>authentication</a:t>
            </a:r>
            <a:r>
              <a:rPr lang="en" sz="1400"/>
              <a:t> credentials for the target source.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By setting an </a:t>
            </a:r>
            <a:r>
              <a:rPr lang="en" sz="1400"/>
              <a:t>alarm</a:t>
            </a:r>
            <a:r>
              <a:rPr lang="en" sz="1400"/>
              <a:t> that alerts if a 401 error is returned we can detect any future brute force attacks.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I would set a </a:t>
            </a:r>
            <a:r>
              <a:rPr lang="en" sz="1400"/>
              <a:t>threshold</a:t>
            </a:r>
            <a:r>
              <a:rPr lang="en" sz="1400"/>
              <a:t> of 5-10 errors returned to activate this alarm.</a:t>
            </a:r>
            <a:endParaRPr sz="1400"/>
          </a:p>
        </p:txBody>
      </p:sp>
      <p:sp>
        <p:nvSpPr>
          <p:cNvPr id="1219" name="Google Shape;1219;p1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policy that locks out accounts for 30 minutes after 5 </a:t>
            </a:r>
            <a:r>
              <a:rPr lang="en" sz="1400"/>
              <a:t>unsuccessful</a:t>
            </a:r>
            <a:r>
              <a:rPr lang="en" sz="1400"/>
              <a:t> attempts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policy that requires password complexity. This passwords will be compared to common password lists and prevent users from reusing historical passwords.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25" name="Google Shape;1225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6" name="Google Shape;1226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Create a whitelist of trusted IP addresses and review this list  every 6 months.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I would set an alarm on the HTTP GET request that </a:t>
            </a:r>
            <a:r>
              <a:rPr lang="en" sz="1400"/>
              <a:t>activates on any IP addresses trying to access the webDAV directory outside of those trusted IP addresses.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When any HTTP PUT request are made this will activate this alarm.</a:t>
            </a:r>
            <a:endParaRPr sz="1400"/>
          </a:p>
        </p:txBody>
      </p:sp>
      <p:sp>
        <p:nvSpPr>
          <p:cNvPr id="1227" name="Google Shape;1227;p2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whitelist of all trusted IP addresses and making sure that my firewall security policy blocks all other access.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would also ensure that any access to the webDAV folder is only permitted to users </a:t>
            </a:r>
            <a:r>
              <a:rPr lang="en" sz="1400"/>
              <a:t>with</a:t>
            </a:r>
            <a:r>
              <a:rPr lang="en" sz="1400"/>
              <a:t> </a:t>
            </a:r>
            <a:r>
              <a:rPr lang="en" sz="1400"/>
              <a:t>complex</a:t>
            </a:r>
            <a:r>
              <a:rPr lang="en" sz="1400"/>
              <a:t> username and password.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3" name="Google Shape;1233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4" name="Google Shape;1234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Alerts will need to be set for any </a:t>
            </a:r>
            <a:r>
              <a:rPr lang="en" sz="1400"/>
              <a:t>traffic</a:t>
            </a:r>
            <a:r>
              <a:rPr lang="en" sz="1400"/>
              <a:t> attempting to access port 4444.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 will set the </a:t>
            </a:r>
            <a:r>
              <a:rPr lang="en" sz="1400"/>
              <a:t>threshold</a:t>
            </a:r>
            <a:r>
              <a:rPr lang="en" sz="1400"/>
              <a:t> for this alert to activate whenever one or more attempts are made.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35" name="Google Shape;1235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sure that only </a:t>
            </a:r>
            <a:r>
              <a:rPr lang="en" sz="1400"/>
              <a:t>the</a:t>
            </a:r>
            <a:r>
              <a:rPr lang="en" sz="1400"/>
              <a:t> necessary ports are open.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Block any IP address other than the whitelisted IP </a:t>
            </a:r>
            <a:r>
              <a:rPr lang="en" sz="1400"/>
              <a:t>addresses as reverse shell can be created over DNS this action will only limit the risks of reverse shell connections, not eliminate the risk.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the access to the /webDAV folder to read only to prevent payloads from being uploaded.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idx="3" type="subTitle"/>
          </p:nvPr>
        </p:nvSpPr>
        <p:spPr>
          <a:xfrm>
            <a:off x="7056300" y="791300"/>
            <a:ext cx="1814100" cy="40743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10.0.0.76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Azure Hyper-V-ML-RefVm-684427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GNU/Linux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387" y="910475"/>
            <a:ext cx="4565576" cy="38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{6628F13A-C7CC-4ECC-95AA-BEFC6449CC19}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Azure machine ML-RefVm-684427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Cloud Based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Machine running Kibana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that Replicates a vulnerable 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{6628F13A-C7CC-4ECC-95AA-BEFC6449CC19}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with public access CVE-2019-6579 (Port 80)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Unsecured access to anyone attempting entry using Port 80.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(and secret) files and folders can be found.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 WebDAV on a server and shell access is possible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WebDAV that is not configured properly can allow hackers to remotely modify website contents.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password that is not salted can be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cracked via online tools such as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www.crackstation.com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programs such as hashcat.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hacker can easily access system files if a username is already known and once they crack a password.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accessibility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Authorization to execute commands and access any resources on the vulnerable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can be leveraged.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Extensive potential impact on any connected network.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[Port 80 Open to Public Access]</a:t>
            </a:r>
            <a:endParaRPr/>
          </a:p>
        </p:txBody>
      </p:sp>
      <p:sp>
        <p:nvSpPr>
          <p:cNvPr id="1091" name="Google Shape;1091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2" name="Google Shape;1092;p9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9"/>
          <p:cNvSpPr txBox="1"/>
          <p:nvPr/>
        </p:nvSpPr>
        <p:spPr>
          <a:xfrm>
            <a:off x="724275" y="1480624"/>
            <a:ext cx="23715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nmap to scan for open ports on the target machine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9"/>
          <p:cNvGrpSpPr/>
          <p:nvPr/>
        </p:nvGrpSpPr>
        <p:grpSpPr>
          <a:xfrm>
            <a:off x="457181" y="2686015"/>
            <a:ext cx="533372" cy="533480"/>
            <a:chOff x="457200" y="1378813"/>
            <a:chExt cx="695400" cy="695450"/>
          </a:xfrm>
        </p:grpSpPr>
        <p:sp>
          <p:nvSpPr>
            <p:cNvPr id="1098" name="Google Shape;1098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9"/>
          <p:cNvSpPr txBox="1"/>
          <p:nvPr/>
        </p:nvSpPr>
        <p:spPr>
          <a:xfrm>
            <a:off x="724275" y="3071850"/>
            <a:ext cx="24720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scanned 256 IP addresses and found 4 hosts and the 2 open ports that peaked my interest was port 22 and port 80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9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4" name="Google Shape;1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650" y="1480622"/>
            <a:ext cx="4047125" cy="319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[Brute Force Password]</a:t>
            </a:r>
            <a:endParaRPr/>
          </a:p>
        </p:txBody>
      </p:sp>
      <p:sp>
        <p:nvSpPr>
          <p:cNvPr id="1110" name="Google Shape;1110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1" name="Google Shape;1111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8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Hydra which is preinstalled on Kali Linux. I also used rockyou.txt as it also required a password list.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3" name="Google Shape;1113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4" name="Google Shape;1114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6" name="Google Shape;1116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9" name="Google Shape;1119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exploit confirmed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username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“ashton” with the password “leopoldo”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1" name="Google Shape;1121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2" name="Google Shape;1122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3" name="Google Shape;1123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4" name="Google Shape;1124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8"/>
          <p:cNvSpPr txBox="1"/>
          <p:nvPr/>
        </p:nvSpPr>
        <p:spPr>
          <a:xfrm>
            <a:off x="6401175" y="148132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6" name="Google Shape;112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425" y="1570925"/>
            <a:ext cx="3271250" cy="25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295" y="2756570"/>
            <a:ext cx="4018674" cy="18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